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6" r:id="rId14"/>
    <p:sldId id="267" r:id="rId15"/>
    <p:sldId id="268" r:id="rId16"/>
    <p:sldId id="269" r:id="rId17"/>
  </p:sldIdLst>
  <p:sldSz cx="18288000" cy="10287000"/>
  <p:notesSz cx="6858000" cy="9144000"/>
  <p:embeddedFontLst>
    <p:embeddedFont>
      <p:font typeface="Argent Semi-Bold" panose="020B0604020202020204" charset="0"/>
      <p:regular r:id="rId18"/>
    </p:embeddedFont>
    <p:embeddedFont>
      <p:font typeface="Kollektif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uce SemiBold" panose="020B0604020202020204" charset="0"/>
      <p:regular r:id="rId24"/>
    </p:embeddedFont>
    <p:embeddedFont>
      <p:font typeface="Argent" panose="020B0604020202020204" charset="0"/>
      <p:regular r:id="rId25"/>
    </p:embeddedFont>
    <p:embeddedFont>
      <p:font typeface="Canva San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1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25.svg"/><Relationship Id="rId10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4735" y="3991840"/>
            <a:ext cx="11738531" cy="179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11"/>
              </a:lnSpc>
            </a:pPr>
            <a:r>
              <a:rPr lang="en-US" sz="14408">
                <a:solidFill>
                  <a:srgbClr val="2C599D"/>
                </a:solidFill>
                <a:latin typeface="Argent"/>
              </a:rPr>
              <a:t>SaveMed</a:t>
            </a:r>
          </a:p>
        </p:txBody>
      </p:sp>
      <p:sp>
        <p:nvSpPr>
          <p:cNvPr id="3" name="Freeform 3"/>
          <p:cNvSpPr/>
          <p:nvPr/>
        </p:nvSpPr>
        <p:spPr>
          <a:xfrm rot="-1950017">
            <a:off x="-2067792" y="1467628"/>
            <a:ext cx="5629781" cy="3406017"/>
          </a:xfrm>
          <a:custGeom>
            <a:avLst/>
            <a:gdLst/>
            <a:ahLst/>
            <a:cxnLst/>
            <a:rect l="l" t="t" r="r" b="b"/>
            <a:pathLst>
              <a:path w="5629781" h="3406017">
                <a:moveTo>
                  <a:pt x="0" y="0"/>
                </a:moveTo>
                <a:lnTo>
                  <a:pt x="5629780" y="0"/>
                </a:lnTo>
                <a:lnTo>
                  <a:pt x="5629780" y="3406018"/>
                </a:lnTo>
                <a:lnTo>
                  <a:pt x="0" y="3406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488893">
            <a:off x="14374411" y="5729424"/>
            <a:ext cx="4361690" cy="4296265"/>
          </a:xfrm>
          <a:custGeom>
            <a:avLst/>
            <a:gdLst/>
            <a:ahLst/>
            <a:cxnLst/>
            <a:rect l="l" t="t" r="r" b="b"/>
            <a:pathLst>
              <a:path w="4361690" h="4296265">
                <a:moveTo>
                  <a:pt x="0" y="0"/>
                </a:moveTo>
                <a:lnTo>
                  <a:pt x="4361690" y="0"/>
                </a:lnTo>
                <a:lnTo>
                  <a:pt x="4361690" y="4296264"/>
                </a:lnTo>
                <a:lnTo>
                  <a:pt x="0" y="429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898367" y="7877556"/>
            <a:ext cx="2653433" cy="436692"/>
            <a:chOff x="0" y="0"/>
            <a:chExt cx="3537911" cy="582256"/>
          </a:xfrm>
        </p:grpSpPr>
        <p:sp>
          <p:nvSpPr>
            <p:cNvPr id="6" name="Freeform 6"/>
            <p:cNvSpPr/>
            <p:nvPr/>
          </p:nvSpPr>
          <p:spPr>
            <a:xfrm>
              <a:off x="0" y="37464"/>
              <a:ext cx="863979" cy="507329"/>
            </a:xfrm>
            <a:custGeom>
              <a:avLst/>
              <a:gdLst/>
              <a:ahLst/>
              <a:cxnLst/>
              <a:rect l="l" t="t" r="r" b="b"/>
              <a:pathLst>
                <a:path w="863979" h="507329">
                  <a:moveTo>
                    <a:pt x="0" y="0"/>
                  </a:moveTo>
                  <a:lnTo>
                    <a:pt x="863979" y="0"/>
                  </a:lnTo>
                  <a:lnTo>
                    <a:pt x="863979" y="507328"/>
                  </a:lnTo>
                  <a:lnTo>
                    <a:pt x="0" y="507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80393" y="-66675"/>
              <a:ext cx="2557518" cy="648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5"/>
                </a:lnSpc>
                <a:spcBef>
                  <a:spcPct val="0"/>
                </a:spcBef>
              </a:pPr>
              <a:r>
                <a:rPr lang="en-US" sz="2882">
                  <a:solidFill>
                    <a:srgbClr val="000000"/>
                  </a:solidFill>
                  <a:latin typeface="Argent"/>
                </a:rPr>
                <a:t>SaveMed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3049365">
            <a:off x="16065042" y="1253990"/>
            <a:ext cx="4846967" cy="5016266"/>
          </a:xfrm>
          <a:custGeom>
            <a:avLst/>
            <a:gdLst/>
            <a:ahLst/>
            <a:cxnLst/>
            <a:rect l="l" t="t" r="r" b="b"/>
            <a:pathLst>
              <a:path w="4846967" h="5016266">
                <a:moveTo>
                  <a:pt x="0" y="0"/>
                </a:moveTo>
                <a:lnTo>
                  <a:pt x="4846967" y="0"/>
                </a:lnTo>
                <a:lnTo>
                  <a:pt x="4846967" y="5016267"/>
                </a:lnTo>
                <a:lnTo>
                  <a:pt x="0" y="5016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3096957">
            <a:off x="-695718" y="5507249"/>
            <a:ext cx="4147283" cy="4292143"/>
          </a:xfrm>
          <a:custGeom>
            <a:avLst/>
            <a:gdLst/>
            <a:ahLst/>
            <a:cxnLst/>
            <a:rect l="l" t="t" r="r" b="b"/>
            <a:pathLst>
              <a:path w="4147283" h="4292143">
                <a:moveTo>
                  <a:pt x="0" y="0"/>
                </a:moveTo>
                <a:lnTo>
                  <a:pt x="4147284" y="0"/>
                </a:lnTo>
                <a:lnTo>
                  <a:pt x="4147284" y="4292143"/>
                </a:lnTo>
                <a:lnTo>
                  <a:pt x="0" y="4292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347743" y="7039878"/>
            <a:ext cx="3159001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endParaRPr dirty="0"/>
          </a:p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846B56"/>
                </a:solidFill>
                <a:latin typeface="Argent"/>
              </a:rPr>
              <a:t>CMPS342</a:t>
            </a:r>
          </a:p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846B56"/>
                </a:solidFill>
                <a:latin typeface="Argent"/>
              </a:rPr>
              <a:t>Mohammad Al Sharif</a:t>
            </a:r>
          </a:p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846B56"/>
                </a:solidFill>
                <a:latin typeface="Argent"/>
              </a:rPr>
              <a:t>Omar </a:t>
            </a:r>
            <a:r>
              <a:rPr lang="en-US" sz="2400" dirty="0" err="1">
                <a:solidFill>
                  <a:srgbClr val="846B56"/>
                </a:solidFill>
                <a:latin typeface="Argent"/>
              </a:rPr>
              <a:t>ghazzawi</a:t>
            </a:r>
            <a:endParaRPr lang="en-US" sz="2400" dirty="0">
              <a:solidFill>
                <a:srgbClr val="846B56"/>
              </a:solidFill>
              <a:latin typeface="Argent"/>
            </a:endParaRPr>
          </a:p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846B56"/>
                </a:solidFill>
                <a:latin typeface="Argent"/>
              </a:rPr>
              <a:t>Hassan </a:t>
            </a:r>
            <a:r>
              <a:rPr lang="en-US" sz="2400" dirty="0" err="1">
                <a:solidFill>
                  <a:srgbClr val="846B56"/>
                </a:solidFill>
                <a:latin typeface="Argent"/>
              </a:rPr>
              <a:t>Atwi</a:t>
            </a:r>
            <a:endParaRPr lang="en-US" sz="2400" dirty="0">
              <a:solidFill>
                <a:srgbClr val="846B56"/>
              </a:solidFill>
              <a:latin typeface="Argent"/>
            </a:endParaRPr>
          </a:p>
          <a:p>
            <a:pPr algn="just">
              <a:lnSpc>
                <a:spcPts val="3359"/>
              </a:lnSpc>
            </a:pPr>
            <a:r>
              <a:rPr lang="en-US" sz="2400" dirty="0" err="1" smtClean="0">
                <a:solidFill>
                  <a:srgbClr val="846B56"/>
                </a:solidFill>
                <a:latin typeface="Argent"/>
              </a:rPr>
              <a:t>Instructor:Dr.Lama</a:t>
            </a:r>
            <a:r>
              <a:rPr lang="en-US" sz="2400" dirty="0" smtClean="0">
                <a:solidFill>
                  <a:srgbClr val="846B56"/>
                </a:solidFill>
                <a:latin typeface="Argent"/>
              </a:rPr>
              <a:t> </a:t>
            </a:r>
            <a:r>
              <a:rPr lang="en-US" sz="2400" dirty="0" err="1">
                <a:solidFill>
                  <a:srgbClr val="846B56"/>
                </a:solidFill>
                <a:latin typeface="Argent"/>
              </a:rPr>
              <a:t>Affara</a:t>
            </a:r>
            <a:endParaRPr lang="en-US" sz="2400" dirty="0">
              <a:solidFill>
                <a:srgbClr val="846B56"/>
              </a:solidFill>
              <a:latin typeface="Argent"/>
            </a:endParaRP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846B56"/>
              </a:solidFill>
              <a:latin typeface="Argen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3513" y="44"/>
            <a:ext cx="9234487" cy="10286956"/>
            <a:chOff x="0" y="0"/>
            <a:chExt cx="2432128" cy="2709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2128" cy="2709322"/>
            </a:xfrm>
            <a:custGeom>
              <a:avLst/>
              <a:gdLst/>
              <a:ahLst/>
              <a:cxnLst/>
              <a:rect l="l" t="t" r="r" b="b"/>
              <a:pathLst>
                <a:path w="2432128" h="2709322">
                  <a:moveTo>
                    <a:pt x="0" y="0"/>
                  </a:moveTo>
                  <a:lnTo>
                    <a:pt x="2432128" y="0"/>
                  </a:lnTo>
                  <a:lnTo>
                    <a:pt x="2432128" y="2709322"/>
                  </a:lnTo>
                  <a:lnTo>
                    <a:pt x="0" y="2709322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432128" cy="2775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034463" y="44"/>
            <a:ext cx="19050" cy="10287000"/>
          </a:xfrm>
          <a:prstGeom prst="line">
            <a:avLst/>
          </a:prstGeom>
          <a:ln w="47625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305925" y="701775"/>
            <a:ext cx="11879242" cy="8883494"/>
          </a:xfrm>
          <a:custGeom>
            <a:avLst/>
            <a:gdLst/>
            <a:ahLst/>
            <a:cxnLst/>
            <a:rect l="l" t="t" r="r" b="b"/>
            <a:pathLst>
              <a:path w="11879242" h="8883494">
                <a:moveTo>
                  <a:pt x="0" y="0"/>
                </a:moveTo>
                <a:lnTo>
                  <a:pt x="11879242" y="0"/>
                </a:lnTo>
                <a:lnTo>
                  <a:pt x="11879242" y="8883494"/>
                </a:lnTo>
                <a:lnTo>
                  <a:pt x="0" y="8883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838887" y="619162"/>
            <a:ext cx="10328785" cy="98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204B44"/>
                </a:solidFill>
                <a:latin typeface="Argent"/>
              </a:rPr>
              <a:t>TOP QUESTIONS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95500"/>
            <a:ext cx="6797629" cy="3284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3513" y="44"/>
            <a:ext cx="9234487" cy="10286956"/>
            <a:chOff x="0" y="0"/>
            <a:chExt cx="2432128" cy="2709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2128" cy="2709322"/>
            </a:xfrm>
            <a:custGeom>
              <a:avLst/>
              <a:gdLst/>
              <a:ahLst/>
              <a:cxnLst/>
              <a:rect l="l" t="t" r="r" b="b"/>
              <a:pathLst>
                <a:path w="2432128" h="2709322">
                  <a:moveTo>
                    <a:pt x="0" y="0"/>
                  </a:moveTo>
                  <a:lnTo>
                    <a:pt x="2432128" y="0"/>
                  </a:lnTo>
                  <a:lnTo>
                    <a:pt x="2432128" y="2709322"/>
                  </a:lnTo>
                  <a:lnTo>
                    <a:pt x="0" y="2709322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432128" cy="2775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034463" y="44"/>
            <a:ext cx="19050" cy="11849056"/>
          </a:xfrm>
          <a:prstGeom prst="line">
            <a:avLst/>
          </a:prstGeom>
          <a:ln w="47625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838887" y="619162"/>
            <a:ext cx="10328785" cy="98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204B44"/>
                </a:solidFill>
                <a:latin typeface="Argent"/>
              </a:rPr>
              <a:t>TOP QUESTIONS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706" y="1614450"/>
            <a:ext cx="8083372" cy="923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/>
              <a:t>51- How many medications are available with insurance coverage?</a:t>
            </a:r>
          </a:p>
          <a:p>
            <a:r>
              <a:rPr lang="en-US" sz="2400" dirty="0"/>
              <a:t>52- Can I search for medications based on their side effects?</a:t>
            </a:r>
          </a:p>
          <a:p>
            <a:r>
              <a:rPr lang="en-US" sz="2400" dirty="0"/>
              <a:t>53- Can we increase the prices of all the medications by 10%?</a:t>
            </a:r>
          </a:p>
          <a:p>
            <a:r>
              <a:rPr lang="en-US" sz="2400" dirty="0"/>
              <a:t>54- Can we increase the prices of the medications that have insurance coverage by 15%?</a:t>
            </a:r>
          </a:p>
          <a:p>
            <a:r>
              <a:rPr lang="en-US" sz="2400" dirty="0"/>
              <a:t>55- Can we retrieve data from the Medications table in descending order of prices?</a:t>
            </a:r>
          </a:p>
          <a:p>
            <a:r>
              <a:rPr lang="en-US" sz="2400" dirty="0"/>
              <a:t>56- Can we retrieve data from the Medications table in ascending order of prices?</a:t>
            </a:r>
          </a:p>
          <a:p>
            <a:r>
              <a:rPr lang="en-US" sz="2400" dirty="0"/>
              <a:t>57- Can we find the total transaction amount for each medication?</a:t>
            </a:r>
          </a:p>
          <a:p>
            <a:r>
              <a:rPr lang="en-US" sz="2400" dirty="0"/>
              <a:t>58- Can we find the medication having the least price?</a:t>
            </a:r>
          </a:p>
          <a:p>
            <a:r>
              <a:rPr lang="en-US" sz="2400" dirty="0"/>
              <a:t>59- Can we find the medication having the highest price?</a:t>
            </a:r>
          </a:p>
          <a:p>
            <a:r>
              <a:rPr lang="en-US" sz="2400" dirty="0"/>
              <a:t>60- Can we find the medications with an average price greater than 15$?</a:t>
            </a:r>
          </a:p>
          <a:p>
            <a:r>
              <a:rPr lang="en-US" sz="2400" dirty="0"/>
              <a:t>61- Can we retrieve medications at specific ids?</a:t>
            </a:r>
          </a:p>
          <a:p>
            <a:r>
              <a:rPr lang="en-US" sz="2400" dirty="0"/>
              <a:t>62- Can we retrieve all medications and their associated users, including medications who don't have any users listed?</a:t>
            </a:r>
          </a:p>
          <a:p>
            <a:r>
              <a:rPr lang="en-US" sz="2400" dirty="0"/>
              <a:t>63- Can retrieve all users and their associated medications, including users who don't have any medications listed?</a:t>
            </a:r>
          </a:p>
          <a:p>
            <a:r>
              <a:rPr lang="en-US" sz="2400" dirty="0"/>
              <a:t>64- Can we decrease the prices of the medications to half (the ones that are related to the suppliers</a:t>
            </a:r>
            <a:r>
              <a:rPr lang="en-US" sz="2400" dirty="0" smtClean="0"/>
              <a:t>)?</a:t>
            </a:r>
          </a:p>
          <a:p>
            <a:r>
              <a:rPr lang="en-US" sz="2400" dirty="0" smtClean="0"/>
              <a:t>65- can we delete the table Policies.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06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2899"/>
            <a:ext cx="17068800" cy="10257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8572500"/>
            <a:ext cx="2362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8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704" y="555908"/>
            <a:ext cx="12320018" cy="1540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11519">
                <a:solidFill>
                  <a:srgbClr val="2C599D"/>
                </a:solidFill>
                <a:latin typeface="Argent"/>
              </a:rPr>
              <a:t>Challenges faced</a:t>
            </a:r>
          </a:p>
        </p:txBody>
      </p:sp>
      <p:sp>
        <p:nvSpPr>
          <p:cNvPr id="3" name="Freeform 3"/>
          <p:cNvSpPr/>
          <p:nvPr/>
        </p:nvSpPr>
        <p:spPr>
          <a:xfrm rot="-1126495">
            <a:off x="14331770" y="1926290"/>
            <a:ext cx="4883412" cy="3039924"/>
          </a:xfrm>
          <a:custGeom>
            <a:avLst/>
            <a:gdLst/>
            <a:ahLst/>
            <a:cxnLst/>
            <a:rect l="l" t="t" r="r" b="b"/>
            <a:pathLst>
              <a:path w="4883412" h="3039924">
                <a:moveTo>
                  <a:pt x="0" y="0"/>
                </a:moveTo>
                <a:lnTo>
                  <a:pt x="4883412" y="0"/>
                </a:lnTo>
                <a:lnTo>
                  <a:pt x="4883412" y="3039924"/>
                </a:lnTo>
                <a:lnTo>
                  <a:pt x="0" y="3039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412682">
            <a:off x="14037217" y="5724025"/>
            <a:ext cx="3193195" cy="2219271"/>
          </a:xfrm>
          <a:custGeom>
            <a:avLst/>
            <a:gdLst/>
            <a:ahLst/>
            <a:cxnLst/>
            <a:rect l="l" t="t" r="r" b="b"/>
            <a:pathLst>
              <a:path w="3193195" h="2219271">
                <a:moveTo>
                  <a:pt x="0" y="0"/>
                </a:moveTo>
                <a:lnTo>
                  <a:pt x="3193196" y="0"/>
                </a:lnTo>
                <a:lnTo>
                  <a:pt x="3193196" y="2219270"/>
                </a:lnTo>
                <a:lnTo>
                  <a:pt x="0" y="2219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082910" y="4633283"/>
            <a:ext cx="2793587" cy="2419945"/>
          </a:xfrm>
          <a:custGeom>
            <a:avLst/>
            <a:gdLst/>
            <a:ahLst/>
            <a:cxnLst/>
            <a:rect l="l" t="t" r="r" b="b"/>
            <a:pathLst>
              <a:path w="2793587" h="2419945">
                <a:moveTo>
                  <a:pt x="0" y="0"/>
                </a:moveTo>
                <a:lnTo>
                  <a:pt x="2793588" y="0"/>
                </a:lnTo>
                <a:lnTo>
                  <a:pt x="2793588" y="2419945"/>
                </a:lnTo>
                <a:lnTo>
                  <a:pt x="0" y="2419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7199" y="2621992"/>
            <a:ext cx="14190119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31F20"/>
                </a:solidFill>
                <a:latin typeface="Canva Sans"/>
              </a:rPr>
              <a:t>The </a:t>
            </a:r>
            <a:r>
              <a:rPr lang="en-US" sz="3399" dirty="0" err="1">
                <a:solidFill>
                  <a:srgbClr val="231F20"/>
                </a:solidFill>
                <a:latin typeface="Canva Sans"/>
              </a:rPr>
              <a:t>DataBase</a:t>
            </a:r>
            <a:r>
              <a:rPr lang="en-US" sz="3399" dirty="0">
                <a:solidFill>
                  <a:srgbClr val="231F20"/>
                </a:solidFill>
                <a:latin typeface="Canva Sans"/>
              </a:rPr>
              <a:t> of the Users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231F20"/>
                </a:solidFill>
                <a:latin typeface="Canva Sans"/>
              </a:rPr>
              <a:t>       and medications is so big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231F20"/>
              </a:solidFill>
              <a:latin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31F20"/>
                </a:solidFill>
                <a:latin typeface="Canva Sans"/>
              </a:rPr>
              <a:t>SQl</a:t>
            </a:r>
            <a:r>
              <a:rPr lang="en-US" sz="3399" dirty="0">
                <a:solidFill>
                  <a:srgbClr val="231F20"/>
                </a:solidFill>
                <a:latin typeface="Canva Sans"/>
              </a:rPr>
              <a:t> </a:t>
            </a:r>
            <a:r>
              <a:rPr lang="en-US" sz="3399" dirty="0" smtClean="0">
                <a:solidFill>
                  <a:srgbClr val="231F20"/>
                </a:solidFill>
                <a:latin typeface="Canva Sans"/>
              </a:rPr>
              <a:t>Injection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31F20"/>
                </a:solidFill>
                <a:latin typeface="Canva Sans"/>
              </a:rPr>
              <a:t>Data Integrity: Ensuring that the data entered into the database is accurate and consistent can be challenging, especially when dealing with multiple tables and complex relationships.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31F20"/>
                </a:solidFill>
                <a:latin typeface="Canva Sans"/>
              </a:rPr>
              <a:t>Query Optimization: Writing efficient SQL queries that retrieve the required data without unnecessary overhead can be challenging, especially as the database grows in size.           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26495">
            <a:off x="14331770" y="1926290"/>
            <a:ext cx="4883412" cy="3039924"/>
          </a:xfrm>
          <a:custGeom>
            <a:avLst/>
            <a:gdLst/>
            <a:ahLst/>
            <a:cxnLst/>
            <a:rect l="l" t="t" r="r" b="b"/>
            <a:pathLst>
              <a:path w="4883412" h="3039924">
                <a:moveTo>
                  <a:pt x="0" y="0"/>
                </a:moveTo>
                <a:lnTo>
                  <a:pt x="4883412" y="0"/>
                </a:lnTo>
                <a:lnTo>
                  <a:pt x="4883412" y="3039924"/>
                </a:lnTo>
                <a:lnTo>
                  <a:pt x="0" y="3039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412682">
            <a:off x="14037217" y="5724025"/>
            <a:ext cx="3193195" cy="2219271"/>
          </a:xfrm>
          <a:custGeom>
            <a:avLst/>
            <a:gdLst/>
            <a:ahLst/>
            <a:cxnLst/>
            <a:rect l="l" t="t" r="r" b="b"/>
            <a:pathLst>
              <a:path w="3193195" h="2219271">
                <a:moveTo>
                  <a:pt x="0" y="0"/>
                </a:moveTo>
                <a:lnTo>
                  <a:pt x="3193196" y="0"/>
                </a:lnTo>
                <a:lnTo>
                  <a:pt x="3193196" y="2219270"/>
                </a:lnTo>
                <a:lnTo>
                  <a:pt x="0" y="2219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82910" y="4633283"/>
            <a:ext cx="2793587" cy="2419945"/>
          </a:xfrm>
          <a:custGeom>
            <a:avLst/>
            <a:gdLst/>
            <a:ahLst/>
            <a:cxnLst/>
            <a:rect l="l" t="t" r="r" b="b"/>
            <a:pathLst>
              <a:path w="2793587" h="2419945">
                <a:moveTo>
                  <a:pt x="0" y="0"/>
                </a:moveTo>
                <a:lnTo>
                  <a:pt x="2793588" y="0"/>
                </a:lnTo>
                <a:lnTo>
                  <a:pt x="2793588" y="2419945"/>
                </a:lnTo>
                <a:lnTo>
                  <a:pt x="0" y="2419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380"/>
                </p14:media>
              </p:ext>
            </p:extLst>
          </p:nvPr>
        </p:nvPicPr>
        <p:blipFill>
          <a:blip r:embed="rId10"/>
          <a:srcRect l="34760" t="11130" r="39555"/>
          <a:stretch>
            <a:fillRect/>
          </a:stretch>
        </p:blipFill>
        <p:spPr>
          <a:xfrm>
            <a:off x="6224307" y="346358"/>
            <a:ext cx="5321701" cy="9667141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972" y="3220070"/>
            <a:ext cx="2651460" cy="5246370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71097" t="-12524" r="-19336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8704" y="555908"/>
            <a:ext cx="12320018" cy="1540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11519">
                <a:solidFill>
                  <a:srgbClr val="2C599D"/>
                </a:solidFill>
                <a:latin typeface="Argent"/>
              </a:rPr>
              <a:t>App UI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35243" y="442002"/>
            <a:ext cx="2974187" cy="64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rgent"/>
              </a:rPr>
              <a:t>Mohammad 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4562253" y="-5060398"/>
            <a:ext cx="0" cy="20407796"/>
          </a:xfrm>
          <a:prstGeom prst="line">
            <a:avLst/>
          </a:prstGeom>
          <a:ln w="47625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0" y="0"/>
            <a:ext cx="4538441" cy="2900887"/>
            <a:chOff x="0" y="0"/>
            <a:chExt cx="2067146" cy="13212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7146" cy="1321282"/>
            </a:xfrm>
            <a:custGeom>
              <a:avLst/>
              <a:gdLst/>
              <a:ahLst/>
              <a:cxnLst/>
              <a:rect l="l" t="t" r="r" b="b"/>
              <a:pathLst>
                <a:path w="2067146" h="1321282">
                  <a:moveTo>
                    <a:pt x="0" y="0"/>
                  </a:moveTo>
                  <a:lnTo>
                    <a:pt x="2067146" y="0"/>
                  </a:lnTo>
                  <a:lnTo>
                    <a:pt x="2067146" y="1321282"/>
                  </a:lnTo>
                  <a:lnTo>
                    <a:pt x="0" y="1321282"/>
                  </a:lnTo>
                  <a:close/>
                </a:path>
              </a:pathLst>
            </a:custGeom>
            <a:solidFill>
              <a:srgbClr val="C1F9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067146" cy="1387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-1737905" y="1585967"/>
            <a:ext cx="20407796" cy="0"/>
          </a:xfrm>
          <a:prstGeom prst="line">
            <a:avLst/>
          </a:prstGeom>
          <a:ln w="47625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048" y="875353"/>
            <a:ext cx="4036345" cy="125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86"/>
              </a:lnSpc>
              <a:spcBef>
                <a:spcPct val="0"/>
              </a:spcBef>
            </a:pPr>
            <a:r>
              <a:rPr lang="en-US" sz="4934">
                <a:solidFill>
                  <a:srgbClr val="000000"/>
                </a:solidFill>
                <a:latin typeface="Argent"/>
              </a:rPr>
              <a:t>Team Collaboration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9482420" y="-4598514"/>
            <a:ext cx="0" cy="20407796"/>
          </a:xfrm>
          <a:prstGeom prst="line">
            <a:avLst/>
          </a:prstGeom>
          <a:ln w="47625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355615" y="-3831305"/>
            <a:ext cx="0" cy="20407796"/>
          </a:xfrm>
          <a:prstGeom prst="line">
            <a:avLst/>
          </a:prstGeom>
          <a:ln w="47625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805165" y="442002"/>
            <a:ext cx="2974187" cy="64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rgent"/>
              </a:rPr>
              <a:t>Omar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29334" y="442002"/>
            <a:ext cx="2974187" cy="64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rgent"/>
              </a:rPr>
              <a:t>Hassan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62253" y="2511613"/>
            <a:ext cx="4581747" cy="256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Argent"/>
              </a:rPr>
              <a:t>Erd</a:t>
            </a:r>
          </a:p>
          <a:p>
            <a:pPr marL="906780" lvl="1" indent="-453390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Argent"/>
              </a:rPr>
              <a:t>powerpoint</a:t>
            </a: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Argent"/>
              </a:rPr>
              <a:t>report of the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28144" y="2511613"/>
            <a:ext cx="4581747" cy="320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Argent"/>
              </a:rPr>
              <a:t>UML DIAGRAM</a:t>
            </a:r>
          </a:p>
          <a:p>
            <a:pPr marL="906780" lvl="1" indent="-453390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Argent"/>
              </a:rPr>
              <a:t>Creating the database of the project(tables)</a:t>
            </a:r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Argent"/>
              </a:rPr>
              <a:t>25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88144" y="1873513"/>
            <a:ext cx="4581747" cy="128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endParaRPr dirty="0"/>
          </a:p>
          <a:p>
            <a:pPr marL="906780" lvl="1" indent="-453390" algn="l">
              <a:lnSpc>
                <a:spcPts val="5040"/>
              </a:lnSpc>
              <a:buFont typeface="Arial"/>
              <a:buChar char="•"/>
            </a:pPr>
            <a:r>
              <a:rPr lang="en-US" sz="4200" dirty="0" smtClean="0">
                <a:solidFill>
                  <a:srgbClr val="FFFFFF"/>
                </a:solidFill>
                <a:latin typeface="Argent"/>
              </a:rPr>
              <a:t>40 </a:t>
            </a:r>
            <a:r>
              <a:rPr lang="en-US" sz="4200" dirty="0">
                <a:solidFill>
                  <a:srgbClr val="FFFFFF"/>
                </a:solidFill>
                <a:latin typeface="Argent"/>
              </a:rPr>
              <a:t>queries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5301" y="3416477"/>
            <a:ext cx="12337397" cy="21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41"/>
              </a:lnSpc>
            </a:pPr>
            <a:r>
              <a:rPr lang="en-US" sz="15941">
                <a:solidFill>
                  <a:srgbClr val="9D2C2C"/>
                </a:solidFill>
                <a:latin typeface="Argent"/>
              </a:rPr>
              <a:t>THANK YOU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44480" y="-8088785"/>
            <a:ext cx="24176959" cy="24176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8887" y="3948177"/>
            <a:ext cx="19647259" cy="6478512"/>
            <a:chOff x="0" y="0"/>
            <a:chExt cx="5174587" cy="1706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4586" cy="1706275"/>
            </a:xfrm>
            <a:custGeom>
              <a:avLst/>
              <a:gdLst/>
              <a:ahLst/>
              <a:cxnLst/>
              <a:rect l="l" t="t" r="r" b="b"/>
              <a:pathLst>
                <a:path w="5174586" h="1706275">
                  <a:moveTo>
                    <a:pt x="0" y="0"/>
                  </a:moveTo>
                  <a:lnTo>
                    <a:pt x="5174586" y="0"/>
                  </a:lnTo>
                  <a:lnTo>
                    <a:pt x="5174586" y="1706275"/>
                  </a:lnTo>
                  <a:lnTo>
                    <a:pt x="0" y="1706275"/>
                  </a:lnTo>
                  <a:close/>
                </a:path>
              </a:pathLst>
            </a:custGeom>
            <a:solidFill>
              <a:srgbClr val="A9C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174587" cy="177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838887" y="3929127"/>
            <a:ext cx="18745956" cy="0"/>
          </a:xfrm>
          <a:prstGeom prst="line">
            <a:avLst/>
          </a:prstGeom>
          <a:ln w="38100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312283" y="4182851"/>
            <a:ext cx="4252342" cy="5995834"/>
          </a:xfrm>
          <a:custGeom>
            <a:avLst/>
            <a:gdLst/>
            <a:ahLst/>
            <a:cxnLst/>
            <a:rect l="l" t="t" r="r" b="b"/>
            <a:pathLst>
              <a:path w="4252342" h="5995834">
                <a:moveTo>
                  <a:pt x="0" y="0"/>
                </a:moveTo>
                <a:lnTo>
                  <a:pt x="4252342" y="0"/>
                </a:lnTo>
                <a:lnTo>
                  <a:pt x="4252342" y="5995834"/>
                </a:lnTo>
                <a:lnTo>
                  <a:pt x="0" y="599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5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487397" y="4182851"/>
            <a:ext cx="4659443" cy="5995834"/>
          </a:xfrm>
          <a:custGeom>
            <a:avLst/>
            <a:gdLst/>
            <a:ahLst/>
            <a:cxnLst/>
            <a:rect l="l" t="t" r="r" b="b"/>
            <a:pathLst>
              <a:path w="4659443" h="5995834">
                <a:moveTo>
                  <a:pt x="0" y="0"/>
                </a:moveTo>
                <a:lnTo>
                  <a:pt x="4659443" y="0"/>
                </a:lnTo>
                <a:lnTo>
                  <a:pt x="4659443" y="5995834"/>
                </a:lnTo>
                <a:lnTo>
                  <a:pt x="0" y="599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3" t="-7285" r="-2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4182851"/>
            <a:ext cx="5476439" cy="5995834"/>
          </a:xfrm>
          <a:custGeom>
            <a:avLst/>
            <a:gdLst/>
            <a:ahLst/>
            <a:cxnLst/>
            <a:rect l="l" t="t" r="r" b="b"/>
            <a:pathLst>
              <a:path w="5476439" h="5995834">
                <a:moveTo>
                  <a:pt x="0" y="0"/>
                </a:moveTo>
                <a:lnTo>
                  <a:pt x="5476439" y="0"/>
                </a:lnTo>
                <a:lnTo>
                  <a:pt x="5476439" y="5995834"/>
                </a:lnTo>
                <a:lnTo>
                  <a:pt x="0" y="5995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054" r="-321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838887" y="619162"/>
            <a:ext cx="19911293" cy="190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204B44"/>
                </a:solidFill>
                <a:latin typeface="Argent"/>
              </a:rPr>
              <a:t>$2.8 billion dollars of medications are being wasted every single year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8887" y="3948177"/>
            <a:ext cx="19647259" cy="6478512"/>
            <a:chOff x="0" y="0"/>
            <a:chExt cx="5174587" cy="1706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4586" cy="1706275"/>
            </a:xfrm>
            <a:custGeom>
              <a:avLst/>
              <a:gdLst/>
              <a:ahLst/>
              <a:cxnLst/>
              <a:rect l="l" t="t" r="r" b="b"/>
              <a:pathLst>
                <a:path w="5174586" h="1706275">
                  <a:moveTo>
                    <a:pt x="0" y="0"/>
                  </a:moveTo>
                  <a:lnTo>
                    <a:pt x="5174586" y="0"/>
                  </a:lnTo>
                  <a:lnTo>
                    <a:pt x="5174586" y="1706275"/>
                  </a:lnTo>
                  <a:lnTo>
                    <a:pt x="0" y="1706275"/>
                  </a:lnTo>
                  <a:close/>
                </a:path>
              </a:pathLst>
            </a:custGeom>
            <a:solidFill>
              <a:srgbClr val="A9C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174587" cy="177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838887" y="3929127"/>
            <a:ext cx="18745956" cy="0"/>
          </a:xfrm>
          <a:prstGeom prst="line">
            <a:avLst/>
          </a:prstGeom>
          <a:ln w="38100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078688" y="1028700"/>
            <a:ext cx="5791225" cy="8686837"/>
          </a:xfrm>
          <a:custGeom>
            <a:avLst/>
            <a:gdLst/>
            <a:ahLst/>
            <a:cxnLst/>
            <a:rect l="l" t="t" r="r" b="b"/>
            <a:pathLst>
              <a:path w="5791225" h="8686837">
                <a:moveTo>
                  <a:pt x="0" y="0"/>
                </a:moveTo>
                <a:lnTo>
                  <a:pt x="5791224" y="0"/>
                </a:lnTo>
                <a:lnTo>
                  <a:pt x="5791224" y="8686837"/>
                </a:lnTo>
                <a:lnTo>
                  <a:pt x="0" y="868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94563" y="4072424"/>
            <a:ext cx="9928098" cy="341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5555" lvl="1" indent="-472777">
              <a:lnSpc>
                <a:spcPts val="6832"/>
              </a:lnSpc>
              <a:buAutoNum type="arabicPeriod"/>
            </a:pPr>
            <a:r>
              <a:rPr lang="en-US" sz="4379" spc="26">
                <a:solidFill>
                  <a:srgbClr val="1A3D36"/>
                </a:solidFill>
                <a:latin typeface="Argent"/>
              </a:rPr>
              <a:t>Waste Reduction</a:t>
            </a:r>
          </a:p>
          <a:p>
            <a:pPr marL="945555" lvl="1" indent="-472777">
              <a:lnSpc>
                <a:spcPts val="6832"/>
              </a:lnSpc>
              <a:buAutoNum type="arabicPeriod"/>
            </a:pPr>
            <a:r>
              <a:rPr lang="en-US" sz="4379" spc="26">
                <a:solidFill>
                  <a:srgbClr val="1A3D36"/>
                </a:solidFill>
                <a:latin typeface="Argent"/>
              </a:rPr>
              <a:t>Healthcare Affordability</a:t>
            </a:r>
          </a:p>
          <a:p>
            <a:pPr marL="945555" lvl="1" indent="-472777">
              <a:lnSpc>
                <a:spcPts val="6832"/>
              </a:lnSpc>
              <a:buAutoNum type="arabicPeriod"/>
            </a:pPr>
            <a:r>
              <a:rPr lang="en-US" sz="4379" spc="26">
                <a:solidFill>
                  <a:srgbClr val="1A3D36"/>
                </a:solidFill>
                <a:latin typeface="Argent Semi-Bold"/>
              </a:rPr>
              <a:t>Public Health Impact</a:t>
            </a:r>
          </a:p>
          <a:p>
            <a:pPr marL="945555" lvl="1" indent="-472777" algn="l">
              <a:lnSpc>
                <a:spcPts val="6832"/>
              </a:lnSpc>
              <a:buAutoNum type="arabicPeriod"/>
            </a:pPr>
            <a:r>
              <a:rPr lang="en-US" sz="4379" spc="26">
                <a:solidFill>
                  <a:srgbClr val="1A3D36"/>
                </a:solidFill>
                <a:latin typeface="Argent Semi-Bold"/>
              </a:rPr>
              <a:t>Financial Support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838887" y="619162"/>
            <a:ext cx="10328785" cy="98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204B44"/>
                </a:solidFill>
                <a:latin typeface="Argent"/>
              </a:rPr>
              <a:t>Topic Motivation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12682">
            <a:off x="16117972" y="8988653"/>
            <a:ext cx="3193195" cy="2219271"/>
          </a:xfrm>
          <a:custGeom>
            <a:avLst/>
            <a:gdLst/>
            <a:ahLst/>
            <a:cxnLst/>
            <a:rect l="l" t="t" r="r" b="b"/>
            <a:pathLst>
              <a:path w="3193195" h="2219271">
                <a:moveTo>
                  <a:pt x="0" y="0"/>
                </a:moveTo>
                <a:lnTo>
                  <a:pt x="3193195" y="0"/>
                </a:lnTo>
                <a:lnTo>
                  <a:pt x="3193195" y="2219271"/>
                </a:lnTo>
                <a:lnTo>
                  <a:pt x="0" y="2219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17776" y="-533756"/>
            <a:ext cx="2793587" cy="2419945"/>
          </a:xfrm>
          <a:custGeom>
            <a:avLst/>
            <a:gdLst/>
            <a:ahLst/>
            <a:cxnLst/>
            <a:rect l="l" t="t" r="r" b="b"/>
            <a:pathLst>
              <a:path w="2793587" h="2419945">
                <a:moveTo>
                  <a:pt x="0" y="0"/>
                </a:moveTo>
                <a:lnTo>
                  <a:pt x="2793587" y="0"/>
                </a:lnTo>
                <a:lnTo>
                  <a:pt x="2793587" y="2419945"/>
                </a:lnTo>
                <a:lnTo>
                  <a:pt x="0" y="2419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7661" y="1886189"/>
            <a:ext cx="16071639" cy="8199047"/>
          </a:xfrm>
          <a:custGeom>
            <a:avLst/>
            <a:gdLst/>
            <a:ahLst/>
            <a:cxnLst/>
            <a:rect l="l" t="t" r="r" b="b"/>
            <a:pathLst>
              <a:path w="16071639" h="8199047">
                <a:moveTo>
                  <a:pt x="0" y="0"/>
                </a:moveTo>
                <a:lnTo>
                  <a:pt x="16071639" y="0"/>
                </a:lnTo>
                <a:lnTo>
                  <a:pt x="16071639" y="8199047"/>
                </a:lnTo>
                <a:lnTo>
                  <a:pt x="0" y="8199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1002" y="602248"/>
            <a:ext cx="9058348" cy="112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8470">
                <a:solidFill>
                  <a:srgbClr val="2C599D"/>
                </a:solidFill>
                <a:latin typeface="Argent"/>
              </a:rPr>
              <a:t>ER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12682">
            <a:off x="16117972" y="8988653"/>
            <a:ext cx="3193195" cy="2219271"/>
          </a:xfrm>
          <a:custGeom>
            <a:avLst/>
            <a:gdLst/>
            <a:ahLst/>
            <a:cxnLst/>
            <a:rect l="l" t="t" r="r" b="b"/>
            <a:pathLst>
              <a:path w="3193195" h="2219271">
                <a:moveTo>
                  <a:pt x="0" y="0"/>
                </a:moveTo>
                <a:lnTo>
                  <a:pt x="3193195" y="0"/>
                </a:lnTo>
                <a:lnTo>
                  <a:pt x="3193195" y="2219271"/>
                </a:lnTo>
                <a:lnTo>
                  <a:pt x="0" y="2219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17776" y="-533756"/>
            <a:ext cx="2793587" cy="2419945"/>
          </a:xfrm>
          <a:custGeom>
            <a:avLst/>
            <a:gdLst/>
            <a:ahLst/>
            <a:cxnLst/>
            <a:rect l="l" t="t" r="r" b="b"/>
            <a:pathLst>
              <a:path w="2793587" h="2419945">
                <a:moveTo>
                  <a:pt x="0" y="0"/>
                </a:moveTo>
                <a:lnTo>
                  <a:pt x="2793587" y="0"/>
                </a:lnTo>
                <a:lnTo>
                  <a:pt x="2793587" y="2419945"/>
                </a:lnTo>
                <a:lnTo>
                  <a:pt x="0" y="2419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32601" y="1642633"/>
            <a:ext cx="10795667" cy="8455656"/>
          </a:xfrm>
          <a:custGeom>
            <a:avLst/>
            <a:gdLst/>
            <a:ahLst/>
            <a:cxnLst/>
            <a:rect l="l" t="t" r="r" b="b"/>
            <a:pathLst>
              <a:path w="10795667" h="8455656">
                <a:moveTo>
                  <a:pt x="0" y="0"/>
                </a:moveTo>
                <a:lnTo>
                  <a:pt x="10795667" y="0"/>
                </a:lnTo>
                <a:lnTo>
                  <a:pt x="10795667" y="8455656"/>
                </a:lnTo>
                <a:lnTo>
                  <a:pt x="0" y="84556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923" t="-914" b="-9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1002" y="602248"/>
            <a:ext cx="9058348" cy="112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70"/>
              </a:lnSpc>
            </a:pPr>
            <a:r>
              <a:rPr lang="en-US" sz="8470">
                <a:solidFill>
                  <a:srgbClr val="2C599D"/>
                </a:solidFill>
                <a:latin typeface="Argent"/>
              </a:rPr>
              <a:t>UML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3513" y="44"/>
            <a:ext cx="9234487" cy="10286956"/>
            <a:chOff x="0" y="0"/>
            <a:chExt cx="2432128" cy="2709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2128" cy="2709322"/>
            </a:xfrm>
            <a:custGeom>
              <a:avLst/>
              <a:gdLst/>
              <a:ahLst/>
              <a:cxnLst/>
              <a:rect l="l" t="t" r="r" b="b"/>
              <a:pathLst>
                <a:path w="2432128" h="2709322">
                  <a:moveTo>
                    <a:pt x="0" y="0"/>
                  </a:moveTo>
                  <a:lnTo>
                    <a:pt x="2432128" y="0"/>
                  </a:lnTo>
                  <a:lnTo>
                    <a:pt x="2432128" y="2709322"/>
                  </a:lnTo>
                  <a:lnTo>
                    <a:pt x="0" y="2709322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432128" cy="2775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034463" y="44"/>
            <a:ext cx="19050" cy="10287000"/>
          </a:xfrm>
          <a:prstGeom prst="line">
            <a:avLst/>
          </a:prstGeom>
          <a:ln w="47625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18431" y="186767"/>
            <a:ext cx="7504650" cy="9913510"/>
          </a:xfrm>
          <a:custGeom>
            <a:avLst/>
            <a:gdLst/>
            <a:ahLst/>
            <a:cxnLst/>
            <a:rect l="l" t="t" r="r" b="b"/>
            <a:pathLst>
              <a:path w="7504650" h="9913510">
                <a:moveTo>
                  <a:pt x="0" y="0"/>
                </a:moveTo>
                <a:lnTo>
                  <a:pt x="7504650" y="0"/>
                </a:lnTo>
                <a:lnTo>
                  <a:pt x="7504650" y="9913510"/>
                </a:lnTo>
                <a:lnTo>
                  <a:pt x="0" y="9913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1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3102" y="2182021"/>
            <a:ext cx="8841360" cy="771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2176">
                <a:solidFill>
                  <a:srgbClr val="231F20"/>
                </a:solidFill>
                <a:latin typeface="Open Sauce SemiBold"/>
              </a:rPr>
              <a:t>1. What are the available medications listed for sale on SaveMed?</a:t>
            </a:r>
          </a:p>
          <a:p>
            <a:pPr algn="l">
              <a:lnSpc>
                <a:spcPts val="4300"/>
              </a:lnSpc>
            </a:pPr>
            <a:r>
              <a:rPr lang="en-US" sz="2176">
                <a:solidFill>
                  <a:srgbClr val="231F20"/>
                </a:solidFill>
                <a:latin typeface="Open Sauce SemiBold"/>
              </a:rPr>
              <a:t>2. Can I search for medications by their brand name?</a:t>
            </a:r>
          </a:p>
          <a:p>
            <a:pPr algn="l">
              <a:lnSpc>
                <a:spcPts val="4300"/>
              </a:lnSpc>
            </a:pPr>
            <a:r>
              <a:rPr lang="en-US" sz="2176">
                <a:solidFill>
                  <a:srgbClr val="231F20"/>
                </a:solidFill>
                <a:latin typeface="Open Sauce SemiBold"/>
              </a:rPr>
              <a:t>3. How many sellers are currently active on SaveMed?</a:t>
            </a:r>
          </a:p>
          <a:p>
            <a:pPr algn="l">
              <a:lnSpc>
                <a:spcPts val="4300"/>
              </a:lnSpc>
            </a:pPr>
            <a:r>
              <a:rPr lang="en-US" sz="2176">
                <a:solidFill>
                  <a:srgbClr val="231F20"/>
                </a:solidFill>
                <a:latin typeface="Open Sauce SemiBold"/>
              </a:rPr>
              <a:t>4. What is the average price of medications listed by sellers?</a:t>
            </a:r>
          </a:p>
          <a:p>
            <a:pPr algn="l">
              <a:lnSpc>
                <a:spcPts val="4300"/>
              </a:lnSpc>
            </a:pPr>
            <a:r>
              <a:rPr lang="en-US" sz="2176">
                <a:solidFill>
                  <a:srgbClr val="231F20"/>
                </a:solidFill>
                <a:latin typeface="Open Sauce SemiBold"/>
              </a:rPr>
              <a:t>5. Which pharmacies have listed their products on SaveMed?</a:t>
            </a:r>
          </a:p>
          <a:p>
            <a:pPr algn="l">
              <a:lnSpc>
                <a:spcPts val="4581"/>
              </a:lnSpc>
            </a:pPr>
            <a:r>
              <a:rPr lang="en-US" sz="2318">
                <a:solidFill>
                  <a:srgbClr val="231F20"/>
                </a:solidFill>
                <a:latin typeface="Open Sauce SemiBold"/>
              </a:rPr>
              <a:t>6. Can I search for medications based on their expiry date?</a:t>
            </a:r>
          </a:p>
          <a:p>
            <a:pPr algn="l">
              <a:lnSpc>
                <a:spcPts val="4652"/>
              </a:lnSpc>
            </a:pPr>
            <a:r>
              <a:rPr lang="en-US" sz="2354">
                <a:solidFill>
                  <a:srgbClr val="231F20"/>
                </a:solidFill>
                <a:latin typeface="Open Sauce SemiBold"/>
              </a:rPr>
              <a:t>7. How many medications have been sold in the past month?</a:t>
            </a:r>
          </a:p>
          <a:p>
            <a:pPr algn="l">
              <a:lnSpc>
                <a:spcPts val="4652"/>
              </a:lnSpc>
            </a:pPr>
            <a:r>
              <a:rPr lang="en-US" sz="2354">
                <a:solidFill>
                  <a:srgbClr val="231F20"/>
                </a:solidFill>
                <a:latin typeface="Open Sauce SemiBold"/>
              </a:rPr>
              <a:t>8. What are the top-selling medications on SaveMed?</a:t>
            </a:r>
          </a:p>
          <a:p>
            <a:pPr algn="l">
              <a:lnSpc>
                <a:spcPts val="4652"/>
              </a:lnSpc>
            </a:pPr>
            <a:r>
              <a:rPr lang="en-US" sz="2354">
                <a:solidFill>
                  <a:srgbClr val="231F20"/>
                </a:solidFill>
                <a:latin typeface="Open Sauce SemiBold"/>
              </a:rPr>
              <a:t>9. How many users are registered as buyers on SaveMed?</a:t>
            </a:r>
          </a:p>
          <a:p>
            <a:pPr algn="l">
              <a:lnSpc>
                <a:spcPts val="4581"/>
              </a:lnSpc>
            </a:pPr>
            <a:r>
              <a:rPr lang="en-US" sz="2318">
                <a:solidFill>
                  <a:srgbClr val="231F20"/>
                </a:solidFill>
                <a:latin typeface="Open Sauce SemiBold"/>
              </a:rPr>
              <a:t>10. What is the total revenue generated from medication sales this year?</a:t>
            </a:r>
          </a:p>
          <a:p>
            <a:pPr algn="l">
              <a:lnSpc>
                <a:spcPts val="3927"/>
              </a:lnSpc>
            </a:pPr>
            <a:endParaRPr lang="en-US" sz="2318">
              <a:solidFill>
                <a:srgbClr val="231F20"/>
              </a:solidFill>
              <a:latin typeface="Open Sauce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838887" y="619162"/>
            <a:ext cx="10328785" cy="98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204B44"/>
                </a:solidFill>
                <a:latin typeface="Argent"/>
              </a:rPr>
              <a:t>TOP QUESTIONS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948" y="1706"/>
            <a:ext cx="83439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3513" y="44"/>
            <a:ext cx="9234487" cy="10286956"/>
            <a:chOff x="0" y="0"/>
            <a:chExt cx="2432128" cy="2709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2128" cy="2709322"/>
            </a:xfrm>
            <a:custGeom>
              <a:avLst/>
              <a:gdLst/>
              <a:ahLst/>
              <a:cxnLst/>
              <a:rect l="l" t="t" r="r" b="b"/>
              <a:pathLst>
                <a:path w="2432128" h="2709322">
                  <a:moveTo>
                    <a:pt x="0" y="0"/>
                  </a:moveTo>
                  <a:lnTo>
                    <a:pt x="2432128" y="0"/>
                  </a:lnTo>
                  <a:lnTo>
                    <a:pt x="2432128" y="2709322"/>
                  </a:lnTo>
                  <a:lnTo>
                    <a:pt x="0" y="2709322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432128" cy="2775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034463" y="44"/>
            <a:ext cx="19050" cy="10287000"/>
          </a:xfrm>
          <a:prstGeom prst="line">
            <a:avLst/>
          </a:prstGeom>
          <a:ln w="47625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65192" y="46793"/>
            <a:ext cx="8411130" cy="10193459"/>
          </a:xfrm>
          <a:custGeom>
            <a:avLst/>
            <a:gdLst/>
            <a:ahLst/>
            <a:cxnLst/>
            <a:rect l="l" t="t" r="r" b="b"/>
            <a:pathLst>
              <a:path w="8411130" h="10193459">
                <a:moveTo>
                  <a:pt x="0" y="0"/>
                </a:moveTo>
                <a:lnTo>
                  <a:pt x="8411129" y="0"/>
                </a:lnTo>
                <a:lnTo>
                  <a:pt x="8411129" y="10193458"/>
                </a:lnTo>
                <a:lnTo>
                  <a:pt x="0" y="10193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838887" y="619162"/>
            <a:ext cx="10328785" cy="98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204B44"/>
                </a:solidFill>
                <a:latin typeface="Argent"/>
              </a:rPr>
              <a:t>TOP QUESTIONS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3484" y="3018077"/>
            <a:ext cx="835930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23" dirty="0">
                <a:solidFill>
                  <a:srgbClr val="000000"/>
                </a:solidFill>
                <a:latin typeface="Open Sauce SemiBold"/>
              </a:rPr>
              <a:t>12. </a:t>
            </a:r>
            <a:r>
              <a:rPr lang="en-US" sz="2123" dirty="0" smtClean="0">
                <a:solidFill>
                  <a:srgbClr val="000000"/>
                </a:solidFill>
                <a:latin typeface="Open Sauce SemiBold"/>
              </a:rPr>
              <a:t>Is </a:t>
            </a:r>
            <a:r>
              <a:rPr lang="en-US" sz="2123" dirty="0" err="1" smtClean="0">
                <a:solidFill>
                  <a:srgbClr val="000000"/>
                </a:solidFill>
                <a:latin typeface="Open Sauce SemiBold"/>
              </a:rPr>
              <a:t>Espanol</a:t>
            </a:r>
            <a:r>
              <a:rPr lang="en-US" sz="2123" dirty="0" smtClean="0">
                <a:solidFill>
                  <a:srgbClr val="000000"/>
                </a:solidFill>
                <a:latin typeface="Open Sauce SemiBold"/>
              </a:rPr>
              <a:t> available?</a:t>
            </a:r>
            <a:endParaRPr lang="en-US" sz="2123" dirty="0">
              <a:solidFill>
                <a:srgbClr val="000000"/>
              </a:solidFill>
              <a:latin typeface="Open Sauce SemiBold"/>
            </a:endParaRPr>
          </a:p>
          <a:p>
            <a:pPr algn="l">
              <a:lnSpc>
                <a:spcPts val="2895"/>
              </a:lnSpc>
            </a:pPr>
            <a:r>
              <a:rPr lang="en-US" sz="1930" dirty="0">
                <a:solidFill>
                  <a:srgbClr val="000000"/>
                </a:solidFill>
                <a:latin typeface="Open Sauce SemiBold"/>
              </a:rPr>
              <a:t>13. How many medications are currently available for purchase in my area?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679" y="4203010"/>
            <a:ext cx="7227701" cy="32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1930">
                <a:solidFill>
                  <a:srgbClr val="000000"/>
                </a:solidFill>
                <a:latin typeface="Open Sauce SemiBold"/>
              </a:rPr>
              <a:t>14. Can I filter medications based on their dosage strength?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69801" y="4624938"/>
            <a:ext cx="9104263" cy="99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2"/>
              </a:lnSpc>
            </a:pPr>
            <a:r>
              <a:rPr lang="en-US" sz="1930">
                <a:solidFill>
                  <a:srgbClr val="000000"/>
                </a:solidFill>
                <a:latin typeface="Open Sauce SemiBold"/>
              </a:rPr>
              <a:t>15. What is the average shipping time for medications purchased on SaveMed?</a:t>
            </a:r>
          </a:p>
          <a:p>
            <a:pPr>
              <a:lnSpc>
                <a:spcPts val="2702"/>
              </a:lnSpc>
            </a:pPr>
            <a:endParaRPr lang="en-US" sz="1930">
              <a:solidFill>
                <a:srgbClr val="000000"/>
              </a:solidFill>
              <a:latin typeface="Open Sauce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3484" y="2658354"/>
            <a:ext cx="6133480" cy="40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309">
                <a:solidFill>
                  <a:srgbClr val="000000"/>
                </a:solidFill>
                <a:latin typeface="Kollektif"/>
              </a:rPr>
              <a:t>11. Can I view the contact information of sellers?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2679" y="5331763"/>
            <a:ext cx="8359303" cy="467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1956">
                <a:solidFill>
                  <a:srgbClr val="231F20"/>
                </a:solidFill>
                <a:latin typeface="Open Sauce SemiBold"/>
              </a:rPr>
              <a:t>16. Are there any medications available for free or at a reduced price for low-</a:t>
            </a:r>
          </a:p>
          <a:p>
            <a:pPr algn="l">
              <a:lnSpc>
                <a:spcPts val="3750"/>
              </a:lnSpc>
            </a:pPr>
            <a:r>
              <a:rPr lang="en-US" sz="1956">
                <a:solidFill>
                  <a:srgbClr val="231F20"/>
                </a:solidFill>
                <a:latin typeface="Open Sauce SemiBold"/>
              </a:rPr>
              <a:t>income individuals?</a:t>
            </a:r>
          </a:p>
          <a:p>
            <a:pPr algn="l">
              <a:lnSpc>
                <a:spcPts val="3870"/>
              </a:lnSpc>
            </a:pPr>
            <a:r>
              <a:rPr lang="en-US" sz="2019">
                <a:solidFill>
                  <a:srgbClr val="231F20"/>
                </a:solidFill>
                <a:latin typeface="Open Sauce SemiBold"/>
              </a:rPr>
              <a:t>17. How many pharmacies offer same-day delivery for medications?</a:t>
            </a:r>
          </a:p>
          <a:p>
            <a:pPr algn="l">
              <a:lnSpc>
                <a:spcPts val="3686"/>
              </a:lnSpc>
            </a:pPr>
            <a:r>
              <a:rPr lang="en-US" sz="1922">
                <a:solidFill>
                  <a:srgbClr val="231F20"/>
                </a:solidFill>
                <a:latin typeface="Open Sauce SemiBold"/>
              </a:rPr>
              <a:t>18. Can I track the status of my medication order?</a:t>
            </a:r>
          </a:p>
          <a:p>
            <a:pPr algn="l">
              <a:lnSpc>
                <a:spcPts val="3686"/>
              </a:lnSpc>
            </a:pPr>
            <a:r>
              <a:rPr lang="en-US" sz="1922">
                <a:solidFill>
                  <a:srgbClr val="231F20"/>
                </a:solidFill>
                <a:latin typeface="Open Sauce SemiBold"/>
              </a:rPr>
              <a:t>19. How many medications have been donated by users on SaveMed?</a:t>
            </a:r>
          </a:p>
          <a:p>
            <a:pPr algn="l">
              <a:lnSpc>
                <a:spcPts val="3686"/>
              </a:lnSpc>
            </a:pPr>
            <a:r>
              <a:rPr lang="en-US" sz="1922">
                <a:solidFill>
                  <a:srgbClr val="231F20"/>
                </a:solidFill>
                <a:latin typeface="Open Sauce SemiBold"/>
              </a:rPr>
              <a:t>20. What is the total number of medications listed by pharmacies?</a:t>
            </a:r>
          </a:p>
          <a:p>
            <a:pPr algn="l">
              <a:lnSpc>
                <a:spcPts val="3686"/>
              </a:lnSpc>
            </a:pPr>
            <a:r>
              <a:rPr lang="en-US" sz="1922">
                <a:solidFill>
                  <a:srgbClr val="231F20"/>
                </a:solidFill>
                <a:latin typeface="Open Sauce SemiBold"/>
              </a:rPr>
              <a:t>21. Can I search for medications based on their therapeutic class?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767" y="942923"/>
            <a:ext cx="5335765" cy="114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3513" y="44"/>
            <a:ext cx="9234487" cy="10286956"/>
            <a:chOff x="0" y="0"/>
            <a:chExt cx="2432128" cy="2709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2128" cy="2709322"/>
            </a:xfrm>
            <a:custGeom>
              <a:avLst/>
              <a:gdLst/>
              <a:ahLst/>
              <a:cxnLst/>
              <a:rect l="l" t="t" r="r" b="b"/>
              <a:pathLst>
                <a:path w="2432128" h="2709322">
                  <a:moveTo>
                    <a:pt x="0" y="0"/>
                  </a:moveTo>
                  <a:lnTo>
                    <a:pt x="2432128" y="0"/>
                  </a:lnTo>
                  <a:lnTo>
                    <a:pt x="2432128" y="2709322"/>
                  </a:lnTo>
                  <a:lnTo>
                    <a:pt x="0" y="2709322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432128" cy="2775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034463" y="44"/>
            <a:ext cx="19050" cy="10287000"/>
          </a:xfrm>
          <a:prstGeom prst="line">
            <a:avLst/>
          </a:prstGeom>
          <a:ln w="47625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382125" y="321025"/>
            <a:ext cx="11610395" cy="9644949"/>
          </a:xfrm>
          <a:custGeom>
            <a:avLst/>
            <a:gdLst/>
            <a:ahLst/>
            <a:cxnLst/>
            <a:rect l="l" t="t" r="r" b="b"/>
            <a:pathLst>
              <a:path w="11610395" h="9644949">
                <a:moveTo>
                  <a:pt x="0" y="0"/>
                </a:moveTo>
                <a:lnTo>
                  <a:pt x="11610395" y="0"/>
                </a:lnTo>
                <a:lnTo>
                  <a:pt x="11610395" y="9644950"/>
                </a:lnTo>
                <a:lnTo>
                  <a:pt x="0" y="964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838887" y="619162"/>
            <a:ext cx="10328785" cy="98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204B44"/>
                </a:solidFill>
                <a:latin typeface="Argent"/>
              </a:rPr>
              <a:t>TOP QUESTIONS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1086" y="1842997"/>
            <a:ext cx="8551914" cy="891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8"/>
              </a:lnSpc>
            </a:pPr>
            <a:r>
              <a:rPr lang="en-US" sz="2122" dirty="0">
                <a:solidFill>
                  <a:srgbClr val="000000"/>
                </a:solidFill>
                <a:latin typeface="Kollektif"/>
              </a:rPr>
              <a:t>22. How many sellers offer over-the-counter medications?</a:t>
            </a:r>
          </a:p>
          <a:p>
            <a:pPr algn="l">
              <a:lnSpc>
                <a:spcPts val="4124"/>
              </a:lnSpc>
            </a:pPr>
            <a:r>
              <a:rPr lang="en-US" sz="2228" dirty="0">
                <a:solidFill>
                  <a:srgbClr val="000000"/>
                </a:solidFill>
                <a:latin typeface="Kollektif"/>
              </a:rPr>
              <a:t>23. What is the refund policy for medications purchased on </a:t>
            </a:r>
            <a:r>
              <a:rPr lang="en-US" sz="2228" dirty="0" err="1">
                <a:solidFill>
                  <a:srgbClr val="000000"/>
                </a:solidFill>
                <a:latin typeface="Kollektif"/>
              </a:rPr>
              <a:t>SaveMed</a:t>
            </a:r>
            <a:r>
              <a:rPr lang="en-US" sz="2228" dirty="0">
                <a:solidFill>
                  <a:srgbClr val="000000"/>
                </a:solidFill>
                <a:latin typeface="Kollektif"/>
              </a:rPr>
              <a:t>?</a:t>
            </a:r>
          </a:p>
          <a:p>
            <a:pPr algn="l">
              <a:lnSpc>
                <a:spcPts val="4124"/>
              </a:lnSpc>
            </a:pPr>
            <a:r>
              <a:rPr lang="en-US" sz="2228" dirty="0">
                <a:solidFill>
                  <a:srgbClr val="000000"/>
                </a:solidFill>
                <a:latin typeface="Kollektif"/>
              </a:rPr>
              <a:t>24. How many medications have been discontinued by sellers?</a:t>
            </a:r>
          </a:p>
          <a:p>
            <a:pPr algn="l">
              <a:lnSpc>
                <a:spcPts val="4124"/>
              </a:lnSpc>
            </a:pPr>
            <a:r>
              <a:rPr lang="en-US" sz="2228" dirty="0">
                <a:solidFill>
                  <a:srgbClr val="000000"/>
                </a:solidFill>
                <a:latin typeface="Kollektif"/>
              </a:rPr>
              <a:t>25. Can I view the ratings and reviews of sellers and pharmacies?</a:t>
            </a:r>
          </a:p>
          <a:p>
            <a:pPr>
              <a:lnSpc>
                <a:spcPts val="4124"/>
              </a:lnSpc>
            </a:pPr>
            <a:r>
              <a:rPr lang="en-US" sz="2228" dirty="0">
                <a:solidFill>
                  <a:srgbClr val="000000"/>
                </a:solidFill>
                <a:latin typeface="Kollektif"/>
              </a:rPr>
              <a:t>26- What are the top-rated medications based on supplier reviews</a:t>
            </a:r>
            <a:r>
              <a:rPr lang="en-US" sz="2228" dirty="0" smtClean="0">
                <a:solidFill>
                  <a:srgbClr val="000000"/>
                </a:solidFill>
                <a:latin typeface="Kollektif"/>
              </a:rPr>
              <a:t>?</a:t>
            </a:r>
          </a:p>
          <a:p>
            <a:pPr>
              <a:lnSpc>
                <a:spcPts val="4124"/>
              </a:lnSpc>
            </a:pPr>
            <a:r>
              <a:rPr lang="en-US" sz="2228" dirty="0">
                <a:solidFill>
                  <a:srgbClr val="000000"/>
                </a:solidFill>
                <a:latin typeface="Kollektif"/>
              </a:rPr>
              <a:t>27- How many users have registered as suppliers on </a:t>
            </a:r>
            <a:r>
              <a:rPr lang="en-US" sz="2228" dirty="0" err="1">
                <a:solidFill>
                  <a:srgbClr val="000000"/>
                </a:solidFill>
                <a:latin typeface="Kollektif"/>
              </a:rPr>
              <a:t>SaveMed</a:t>
            </a:r>
            <a:r>
              <a:rPr lang="en-US" sz="2228" dirty="0">
                <a:solidFill>
                  <a:srgbClr val="000000"/>
                </a:solidFill>
                <a:latin typeface="Kollektif"/>
              </a:rPr>
              <a:t>?</a:t>
            </a:r>
          </a:p>
          <a:p>
            <a:pPr>
              <a:lnSpc>
                <a:spcPts val="4124"/>
              </a:lnSpc>
            </a:pPr>
            <a:r>
              <a:rPr lang="en-US" sz="2228" dirty="0">
                <a:solidFill>
                  <a:srgbClr val="000000"/>
                </a:solidFill>
                <a:latin typeface="Kollektif"/>
              </a:rPr>
              <a:t>28- What is the total inventory value of medications listed by pharmacies?</a:t>
            </a:r>
          </a:p>
          <a:p>
            <a:pPr>
              <a:lnSpc>
                <a:spcPts val="4124"/>
              </a:lnSpc>
            </a:pPr>
            <a:r>
              <a:rPr lang="en-US" sz="2228" dirty="0">
                <a:solidFill>
                  <a:srgbClr val="000000"/>
                </a:solidFill>
                <a:latin typeface="Kollektif"/>
              </a:rPr>
              <a:t>29- Can I filter medications based on their dosage strength?</a:t>
            </a:r>
          </a:p>
          <a:p>
            <a:pPr>
              <a:lnSpc>
                <a:spcPts val="4124"/>
              </a:lnSpc>
            </a:pPr>
            <a:r>
              <a:rPr lang="en-US" sz="2228" dirty="0">
                <a:solidFill>
                  <a:srgbClr val="000000"/>
                </a:solidFill>
                <a:latin typeface="Kollektif"/>
              </a:rPr>
              <a:t>30- How many pharmacies offer same-day delivery service?</a:t>
            </a:r>
          </a:p>
          <a:p>
            <a:pPr>
              <a:lnSpc>
                <a:spcPts val="4124"/>
              </a:lnSpc>
            </a:pPr>
            <a:r>
              <a:rPr lang="en-US" sz="2228" dirty="0">
                <a:solidFill>
                  <a:srgbClr val="000000"/>
                </a:solidFill>
                <a:latin typeface="Kollektif"/>
              </a:rPr>
              <a:t>31- Display medications who’s their names each consist of more than 8 letters.</a:t>
            </a:r>
          </a:p>
          <a:p>
            <a:pPr>
              <a:lnSpc>
                <a:spcPts val="4124"/>
              </a:lnSpc>
            </a:pPr>
            <a:r>
              <a:rPr lang="en-US" sz="2228" dirty="0">
                <a:solidFill>
                  <a:srgbClr val="000000"/>
                </a:solidFill>
                <a:latin typeface="Kollektif"/>
              </a:rPr>
              <a:t>32- Find the average rating and number of reviews for sellers.</a:t>
            </a:r>
          </a:p>
          <a:p>
            <a:pPr>
              <a:lnSpc>
                <a:spcPts val="4124"/>
              </a:lnSpc>
            </a:pPr>
            <a:r>
              <a:rPr lang="en-US" sz="2228" dirty="0">
                <a:solidFill>
                  <a:srgbClr val="000000"/>
                </a:solidFill>
                <a:latin typeface="Kollektif"/>
              </a:rPr>
              <a:t>33- What is the average shipping cost for medications listed for sellers?</a:t>
            </a:r>
          </a:p>
          <a:p>
            <a:pPr>
              <a:lnSpc>
                <a:spcPts val="4124"/>
              </a:lnSpc>
            </a:pPr>
            <a:endParaRPr lang="en-US" sz="2228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3513" y="44"/>
            <a:ext cx="9234487" cy="10286956"/>
            <a:chOff x="0" y="0"/>
            <a:chExt cx="2432128" cy="27093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2128" cy="2709322"/>
            </a:xfrm>
            <a:custGeom>
              <a:avLst/>
              <a:gdLst/>
              <a:ahLst/>
              <a:cxnLst/>
              <a:rect l="l" t="t" r="r" b="b"/>
              <a:pathLst>
                <a:path w="2432128" h="2709322">
                  <a:moveTo>
                    <a:pt x="0" y="0"/>
                  </a:moveTo>
                  <a:lnTo>
                    <a:pt x="2432128" y="0"/>
                  </a:lnTo>
                  <a:lnTo>
                    <a:pt x="2432128" y="2709322"/>
                  </a:lnTo>
                  <a:lnTo>
                    <a:pt x="0" y="2709322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432128" cy="2775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034463" y="44"/>
            <a:ext cx="19050" cy="10287000"/>
          </a:xfrm>
          <a:prstGeom prst="line">
            <a:avLst/>
          </a:prstGeom>
          <a:ln w="47625" cap="flat">
            <a:solidFill>
              <a:srgbClr val="C1F9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20225" y="359591"/>
            <a:ext cx="10272965" cy="9567818"/>
          </a:xfrm>
          <a:custGeom>
            <a:avLst/>
            <a:gdLst/>
            <a:ahLst/>
            <a:cxnLst/>
            <a:rect l="l" t="t" r="r" b="b"/>
            <a:pathLst>
              <a:path w="10272965" h="9567818">
                <a:moveTo>
                  <a:pt x="0" y="0"/>
                </a:moveTo>
                <a:lnTo>
                  <a:pt x="10272965" y="0"/>
                </a:lnTo>
                <a:lnTo>
                  <a:pt x="10272965" y="9567818"/>
                </a:lnTo>
                <a:lnTo>
                  <a:pt x="0" y="9567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49" r="-76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838887" y="619162"/>
            <a:ext cx="10328785" cy="98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5"/>
              </a:lnSpc>
              <a:spcBef>
                <a:spcPct val="0"/>
              </a:spcBef>
            </a:pPr>
            <a:r>
              <a:rPr lang="en-US" sz="7500">
                <a:solidFill>
                  <a:srgbClr val="204B44"/>
                </a:solidFill>
                <a:latin typeface="Argent"/>
              </a:rPr>
              <a:t>TOP QUESTIONS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9180" y="1476338"/>
            <a:ext cx="8844820" cy="841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34- Can view the expiration dates of medications listed for sale?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35- How many medications have been recalled by sellers?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36- List all medications sold by a specific seller</a:t>
            </a:r>
            <a:r>
              <a:rPr lang="en-US" sz="2000" dirty="0" smtClean="0">
                <a:solidFill>
                  <a:srgbClr val="000000"/>
                </a:solidFill>
                <a:latin typeface="Kollektif"/>
              </a:rPr>
              <a:t>.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37- Find the total number of transactions made by each client and pharmacies.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38- How many medications have been sold to pharmacies and clients?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39- What is the total number of transactions processed on </a:t>
            </a:r>
            <a:r>
              <a:rPr lang="en-US" sz="2000" dirty="0" err="1">
                <a:solidFill>
                  <a:srgbClr val="000000"/>
                </a:solidFill>
                <a:latin typeface="Kollektif"/>
              </a:rPr>
              <a:t>SaveMed</a:t>
            </a:r>
            <a:r>
              <a:rPr lang="en-US" sz="2000" dirty="0">
                <a:solidFill>
                  <a:srgbClr val="000000"/>
                </a:solidFill>
                <a:latin typeface="Kollektif"/>
              </a:rPr>
              <a:t>?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40- List the medications available at a specific pharmacy.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41- Count the number of medications available over the counter.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42- What is the total value of medications donated to Suppliers?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43- Find the highest-rated pharmacy based on user reviews?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44- Retrieve Policy types and their descriptions.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45- List the average of prices of all medication offering same-day delivery.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46- Display the total number of transactions for each pharmacy located in ‘456 Elm St’.</a:t>
            </a:r>
          </a:p>
          <a:p>
            <a:pPr>
              <a:lnSpc>
                <a:spcPts val="4124"/>
              </a:lnSpc>
            </a:pPr>
            <a:r>
              <a:rPr lang="en-US" sz="2000" dirty="0">
                <a:solidFill>
                  <a:srgbClr val="000000"/>
                </a:solidFill>
                <a:latin typeface="Kollektif"/>
              </a:rPr>
              <a:t>47- List medications that haven’t received any reviews from suppliers yet.</a:t>
            </a:r>
          </a:p>
          <a:p>
            <a:pPr>
              <a:lnSpc>
                <a:spcPts val="4124"/>
              </a:lnSpc>
            </a:pPr>
            <a:endParaRPr lang="en-US" sz="2000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920</Words>
  <Application>Microsoft Office PowerPoint</Application>
  <PresentationFormat>Custom</PresentationFormat>
  <Paragraphs>106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Argent Semi-Bold</vt:lpstr>
      <vt:lpstr>Kollektif</vt:lpstr>
      <vt:lpstr>Calibri</vt:lpstr>
      <vt:lpstr>Open Sauce SemiBold</vt:lpstr>
      <vt:lpstr>Argent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Lernerra to Host Webinar Event on "AI for Education" on July 9 - Presentation</dc:title>
  <dc:creator>Hows</dc:creator>
  <cp:lastModifiedBy>Microsoft account</cp:lastModifiedBy>
  <cp:revision>7</cp:revision>
  <dcterms:created xsi:type="dcterms:W3CDTF">2006-08-16T00:00:00Z</dcterms:created>
  <dcterms:modified xsi:type="dcterms:W3CDTF">2024-04-26T12:02:29Z</dcterms:modified>
  <dc:identifier>DAGC91ViBNA</dc:identifier>
</cp:coreProperties>
</file>